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62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6" r:id="rId14"/>
    <p:sldId id="275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7" r:id="rId24"/>
    <p:sldId id="288" r:id="rId25"/>
    <p:sldId id="28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FFF99"/>
    <a:srgbClr val="B8BEF6"/>
    <a:srgbClr val="CCFF99"/>
    <a:srgbClr val="CC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1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2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34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060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994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324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27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27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93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37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35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1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81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5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microsoft.com/office/2007/relationships/hdphoto" Target="../media/hdphoto1.wdp"/><Relationship Id="rId7" Type="http://schemas.openxmlformats.org/officeDocument/2006/relationships/image" Target="../media/image4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microsoft.com/office/2007/relationships/hdphoto" Target="../media/hdphoto1.wdp"/><Relationship Id="rId7" Type="http://schemas.openxmlformats.org/officeDocument/2006/relationships/image" Target="../media/image5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1.wdp"/><Relationship Id="rId7" Type="http://schemas.openxmlformats.org/officeDocument/2006/relationships/image" Target="../media/image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11" Type="http://schemas.openxmlformats.org/officeDocument/2006/relationships/image" Target="../media/image64.png"/><Relationship Id="rId5" Type="http://schemas.openxmlformats.org/officeDocument/2006/relationships/image" Target="../media/image58.png"/><Relationship Id="rId10" Type="http://schemas.openxmlformats.org/officeDocument/2006/relationships/image" Target="../media/image63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microsoft.com/office/2007/relationships/hdphoto" Target="../media/hdphoto1.wdp"/><Relationship Id="rId7" Type="http://schemas.openxmlformats.org/officeDocument/2006/relationships/image" Target="../media/image6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microsoft.com/office/2007/relationships/hdphoto" Target="../media/hdphoto1.wdp"/><Relationship Id="rId7" Type="http://schemas.openxmlformats.org/officeDocument/2006/relationships/image" Target="../media/image7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microsoft.com/office/2007/relationships/hdphoto" Target="../media/hdphoto1.wdp"/><Relationship Id="rId7" Type="http://schemas.openxmlformats.org/officeDocument/2006/relationships/image" Target="../media/image8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Relationship Id="rId9" Type="http://schemas.openxmlformats.org/officeDocument/2006/relationships/image" Target="../media/image8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8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microsoft.com/office/2007/relationships/hdphoto" Target="../media/hdphoto1.wdp"/><Relationship Id="rId7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91" name="Straight Connector 719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193" name="Rectangle 719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9F210D9D-2130-BAA2-C603-70D23DFB0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0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95" name="Rectangle 7194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6600" y="1066800"/>
            <a:ext cx="4681728" cy="4724400"/>
          </a:xfrm>
          <a:prstGeom prst="rect">
            <a:avLst/>
          </a:prstGeom>
          <a:solidFill>
            <a:schemeClr val="bg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3AA61E-8FD4-6FBE-6B1C-684317E542FA}"/>
              </a:ext>
            </a:extLst>
          </p:cNvPr>
          <p:cNvSpPr txBox="1"/>
          <p:nvPr/>
        </p:nvSpPr>
        <p:spPr>
          <a:xfrm>
            <a:off x="7375490" y="1562101"/>
            <a:ext cx="4816510" cy="2738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rgbClr val="FFFFCC"/>
                </a:solidFill>
                <a:latin typeface="Algerian" panose="04020705040A02060702" pitchFamily="82" charset="0"/>
                <a:ea typeface="+mj-ea"/>
                <a:cs typeface="+mj-cs"/>
              </a:rPr>
              <a:t>Global Insurance Analytics  using MySQL</a:t>
            </a:r>
          </a:p>
        </p:txBody>
      </p:sp>
      <p:cxnSp>
        <p:nvCxnSpPr>
          <p:cNvPr id="7197" name="Straight Connector 7196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619035" y="3435440"/>
            <a:ext cx="0" cy="469087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21B199B-E7E9-C1B9-D0AD-C654517F21E4}"/>
              </a:ext>
            </a:extLst>
          </p:cNvPr>
          <p:cNvSpPr txBox="1"/>
          <p:nvPr/>
        </p:nvSpPr>
        <p:spPr>
          <a:xfrm>
            <a:off x="7747819" y="4932984"/>
            <a:ext cx="38452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99"/>
                </a:solidFill>
                <a:latin typeface="Algerian" panose="04020705040A02060702" pitchFamily="82" charset="0"/>
                <a:ea typeface="ADLaM Display" panose="02010000000000000000" pitchFamily="2" charset="0"/>
                <a:cs typeface="ADLaM Display" panose="02010000000000000000" pitchFamily="2" charset="0"/>
              </a:rPr>
              <a:t>An End-to-End Analytical View of Policies, Customers, Claims &amp; Payments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56D5D-C28F-7606-529B-864844CA0181}"/>
              </a:ext>
            </a:extLst>
          </p:cNvPr>
          <p:cNvSpPr txBox="1"/>
          <p:nvPr/>
        </p:nvSpPr>
        <p:spPr>
          <a:xfrm>
            <a:off x="10696470" y="6216830"/>
            <a:ext cx="2200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By</a:t>
            </a:r>
          </a:p>
          <a:p>
            <a:r>
              <a:rPr lang="en-US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Devi Konni</a:t>
            </a:r>
          </a:p>
        </p:txBody>
      </p:sp>
    </p:spTree>
    <p:extLst>
      <p:ext uri="{BB962C8B-B14F-4D97-AF65-F5344CB8AC3E}">
        <p14:creationId xmlns:p14="http://schemas.microsoft.com/office/powerpoint/2010/main" val="3732483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A40D88-F15C-63B6-93C8-98306DA00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CF5A713E-9DD1-FD30-CA84-3A83273B2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FC70A798-C556-4A40-8371-134AEAA5F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7206" name="Rectangle 7205">
            <a:extLst>
              <a:ext uri="{FF2B5EF4-FFF2-40B4-BE49-F238E27FC236}">
                <a16:creationId xmlns:a16="http://schemas.microsoft.com/office/drawing/2014/main" id="{F062432F-F9A3-849F-7142-09058193D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92FA1A-DDF3-BE93-20F1-E59D2E740695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3F9A6B-BCB0-F4EB-ACC9-3D2815CF3DFD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AF285BBC-A6E7-E67F-2596-4B10F9446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C0A8FB-F031-412D-971E-F078E7B9017F}"/>
              </a:ext>
            </a:extLst>
          </p:cNvPr>
          <p:cNvSpPr txBox="1"/>
          <p:nvPr/>
        </p:nvSpPr>
        <p:spPr>
          <a:xfrm>
            <a:off x="356614" y="219032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📄 </a:t>
            </a:r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Customer Policy Portfolio Overview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37B2C7-9506-44FC-68D4-A0EC07CBBE41}"/>
              </a:ext>
            </a:extLst>
          </p:cNvPr>
          <p:cNvSpPr txBox="1"/>
          <p:nvPr/>
        </p:nvSpPr>
        <p:spPr>
          <a:xfrm>
            <a:off x="287288" y="2913883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🚻📄 Policy Count by Gender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D7A789-598E-537D-D168-EFDA9D2CE0FE}"/>
              </a:ext>
            </a:extLst>
          </p:cNvPr>
          <p:cNvSpPr txBox="1"/>
          <p:nvPr/>
        </p:nvSpPr>
        <p:spPr>
          <a:xfrm>
            <a:off x="299998" y="4729095"/>
            <a:ext cx="66398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💍💰 Average Premium by Marital Status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6B13A99F-8180-7919-429B-B0FE068FD58C}"/>
              </a:ext>
            </a:extLst>
          </p:cNvPr>
          <p:cNvSpPr/>
          <p:nvPr/>
        </p:nvSpPr>
        <p:spPr>
          <a:xfrm>
            <a:off x="7148965" y="119498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19C5E92E-C331-F299-83E0-B065AD311CC7}"/>
              </a:ext>
            </a:extLst>
          </p:cNvPr>
          <p:cNvSpPr/>
          <p:nvPr/>
        </p:nvSpPr>
        <p:spPr>
          <a:xfrm>
            <a:off x="7393857" y="302598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0B886A7C-6217-30B1-F8C1-BF83E8471B2C}"/>
              </a:ext>
            </a:extLst>
          </p:cNvPr>
          <p:cNvSpPr/>
          <p:nvPr/>
        </p:nvSpPr>
        <p:spPr>
          <a:xfrm>
            <a:off x="7310858" y="5251207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BFB473-994C-03DE-9AB1-4B6F88224087}"/>
              </a:ext>
            </a:extLst>
          </p:cNvPr>
          <p:cNvSpPr txBox="1"/>
          <p:nvPr/>
        </p:nvSpPr>
        <p:spPr>
          <a:xfrm>
            <a:off x="8701160" y="136290"/>
            <a:ext cx="2771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Total policies, coverage, and premium per customer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15BACA3-916E-369B-E618-C09300C583AE}"/>
              </a:ext>
            </a:extLst>
          </p:cNvPr>
          <p:cNvSpPr txBox="1"/>
          <p:nvPr/>
        </p:nvSpPr>
        <p:spPr>
          <a:xfrm>
            <a:off x="8722095" y="2919652"/>
            <a:ext cx="2771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Total number of policies held by each gender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3D9DBF-5DBE-F71F-60E9-353DD6103631}"/>
              </a:ext>
            </a:extLst>
          </p:cNvPr>
          <p:cNvSpPr txBox="1"/>
          <p:nvPr/>
        </p:nvSpPr>
        <p:spPr>
          <a:xfrm>
            <a:off x="8572077" y="4614108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How marital status affects average premium value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36F866-4F92-D56A-D6E4-CC6BB6FF05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contributing the highest premium amounts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04312B-A425-9797-07EA-EF0BAAFB626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3173" y="839235"/>
            <a:ext cx="6639852" cy="1817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7C82D7-4BA4-417D-DDB3-738C6AA71AC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60226" y="680060"/>
            <a:ext cx="4023255" cy="200746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D7DA70-17B3-ED7F-0547-CEAD8B94B3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3173" y="3488140"/>
            <a:ext cx="6639852" cy="113513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7D8D88C-1072-5855-8DF5-E53E970A968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15087" y="3640711"/>
            <a:ext cx="1543265" cy="8097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DB08D7C-8F2E-A6FD-DCB9-C2E824D4732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99833" y="5288503"/>
            <a:ext cx="2343477" cy="106694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B0ADE59-2102-1EFA-A734-3F403A42828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3173" y="5327919"/>
            <a:ext cx="6649378" cy="134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340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408861-C021-6A73-9426-8A0BAEAF1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3C2B3F77-F52B-CFF3-69B9-6879D9E0F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5C4A4F12-70AF-0A93-8109-FC3916C02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C4EF91B7-0D06-5BDB-1FCE-8191ED5DA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42589" y="3639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509BA041-10FD-D54D-E68B-C507A7B04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687015-6425-14BF-A56E-2C1653BB587F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4F1B2-6E25-655E-1BE4-508137E45131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2E65A30F-A9CE-F871-9F7C-718083955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0E1F38B-EA27-8F45-29E3-5CFC721FC346}"/>
              </a:ext>
            </a:extLst>
          </p:cNvPr>
          <p:cNvSpPr txBox="1"/>
          <p:nvPr/>
        </p:nvSpPr>
        <p:spPr>
          <a:xfrm>
            <a:off x="2377337" y="0"/>
            <a:ext cx="80350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💡 Insights &amp; Key Findings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7642E3F-008B-3D9F-0D89-60686E4353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614" y="676455"/>
            <a:ext cx="12066478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🏙️ </a:t>
            </a: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Urban-Centric Customers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Majority are from metro cities, showing strong urban outreach</a:t>
            </a:r>
            <a:r>
              <a:rPr lang="en-US" sz="2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.</a:t>
            </a:r>
          </a:p>
          <a:p>
            <a:pPr algn="ctr">
              <a:buNone/>
            </a:pPr>
            <a:endParaRPr lang="en-US" sz="20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🚻 Balanced Gender Split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Male and female customers are nearly equal.</a:t>
            </a:r>
          </a:p>
          <a:p>
            <a:pPr algn="ctr">
              <a:buNone/>
            </a:pPr>
            <a:endParaRPr lang="en-US" sz="20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👶👵 30–50 Age Group Leads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Most customers are in the middle-age, earning bracket.</a:t>
            </a:r>
          </a:p>
          <a:p>
            <a:pPr algn="ctr">
              <a:buNone/>
            </a:pPr>
            <a:endParaRPr lang="en-US" sz="20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💍 Married Customers Dominate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Insurance decisions appear family-driven.</a:t>
            </a:r>
          </a:p>
          <a:p>
            <a:pPr algn="ctr">
              <a:buNone/>
            </a:pPr>
            <a:endParaRPr lang="en-US" sz="20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💎 Few Drive Most Premiums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Top customers contribute high premium amounts.</a:t>
            </a:r>
          </a:p>
          <a:p>
            <a:pPr algn="ctr">
              <a:buNone/>
            </a:pPr>
            <a:endParaRPr lang="en-US" sz="20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/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🔄 Age-Based Policy Choices</a:t>
            </a:r>
            <a:b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0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Policy preferences differ by life stage.</a:t>
            </a:r>
          </a:p>
        </p:txBody>
      </p:sp>
    </p:spTree>
    <p:extLst>
      <p:ext uri="{BB962C8B-B14F-4D97-AF65-F5344CB8AC3E}">
        <p14:creationId xmlns:p14="http://schemas.microsoft.com/office/powerpoint/2010/main" val="2290398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AF1D28-16BC-809E-111A-5F5A5BDBB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E1B655D6-B21C-23EA-6AAC-536EBD4A3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7B73CB0A-36B8-A018-5F18-17AD3D20B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F83BAF04-B04F-794B-CFA1-E2E75FCEF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82823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F54F5F32-7A6F-D37E-97BB-1208664D5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ED61E6-313F-E717-BEB0-8FD86081C8F1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12BF0-F142-1087-934F-80DFD64E6490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FCD0AC9B-E187-3F6C-BC95-46A6BCAE8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12CEB51-BEC9-F878-37C1-63A1BFB96405}"/>
              </a:ext>
            </a:extLst>
          </p:cNvPr>
          <p:cNvSpPr txBox="1"/>
          <p:nvPr/>
        </p:nvSpPr>
        <p:spPr>
          <a:xfrm>
            <a:off x="1424641" y="165641"/>
            <a:ext cx="93427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Recommendations &amp; Conclusion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44A45FA-E8C4-6480-86FD-EEA5194B60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302" y="1490935"/>
            <a:ext cx="11645999" cy="4585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28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📍 Expand Rural Outreach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Target smaller cities to grow customer base.</a:t>
            </a: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🧑‍🎓 Design Age-Specific Plans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Introduce youth and senior-focused policies.</a:t>
            </a: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👫 Highlight Family Benefits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Use messaging that appeals to married individuals.</a:t>
            </a: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💼 Reward High-Premium Clients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Provide exclusive perks for top-paying customers.</a:t>
            </a:r>
          </a:p>
          <a:p>
            <a:pPr algn="ctr">
              <a:buNone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🚻 Customize by Gender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Use tailored campaigns for male and female audiences.</a:t>
            </a:r>
          </a:p>
          <a:p>
            <a:pPr algn="ctr"/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📊 Apply Segmentation Strategy</a:t>
            </a:r>
            <a:b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Leverage data to deliver personalized offerings.</a:t>
            </a:r>
          </a:p>
        </p:txBody>
      </p:sp>
    </p:spTree>
    <p:extLst>
      <p:ext uri="{BB962C8B-B14F-4D97-AF65-F5344CB8AC3E}">
        <p14:creationId xmlns:p14="http://schemas.microsoft.com/office/powerpoint/2010/main" val="3688674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A0FECA-79E0-147D-1211-706E3840F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82A694A9-67FB-E6F7-8411-F33E80B41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D3CE599E-0BAC-4FEF-7CDD-5B03435AA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DE415050-8839-7D14-6717-D92E5BF10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6862" y="-10239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F7AA3228-A3A2-1839-A571-E11C46A7B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EC7AB-393D-5F4B-3802-F68EB3399690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04F67F-A9C3-F766-D4F1-C6A90744EBC9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134E42EF-946D-4D2A-7D6F-6A67A9961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B8B7434-2F1A-13B3-4C76-81AE96AB81B2}"/>
              </a:ext>
            </a:extLst>
          </p:cNvPr>
          <p:cNvSpPr txBox="1"/>
          <p:nvPr/>
        </p:nvSpPr>
        <p:spPr>
          <a:xfrm>
            <a:off x="632844" y="124962"/>
            <a:ext cx="111221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🧾 Claims 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1CA1F7-A4D8-C5F4-31D4-81E8985A5153}"/>
              </a:ext>
            </a:extLst>
          </p:cNvPr>
          <p:cNvSpPr txBox="1"/>
          <p:nvPr/>
        </p:nvSpPr>
        <p:spPr>
          <a:xfrm>
            <a:off x="356614" y="956460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📊 Claim Status Distribution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F5379B-EB91-43DD-BAB4-92E36B5B8C13}"/>
              </a:ext>
            </a:extLst>
          </p:cNvPr>
          <p:cNvSpPr txBox="1"/>
          <p:nvPr/>
        </p:nvSpPr>
        <p:spPr>
          <a:xfrm>
            <a:off x="356614" y="2554486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🧾 </a:t>
            </a:r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Claims by Policy Type</a:t>
            </a:r>
            <a:endParaRPr lang="en-US" sz="2400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6884C-1988-2A6D-C168-374473800F7A}"/>
              </a:ext>
            </a:extLst>
          </p:cNvPr>
          <p:cNvSpPr txBox="1"/>
          <p:nvPr/>
        </p:nvSpPr>
        <p:spPr>
          <a:xfrm>
            <a:off x="333346" y="4253510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👨‍👩‍👧‍👦 Claims by Age Group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38823D55-8C5A-D4C2-EE7B-E53ADA8C488A}"/>
              </a:ext>
            </a:extLst>
          </p:cNvPr>
          <p:cNvSpPr/>
          <p:nvPr/>
        </p:nvSpPr>
        <p:spPr>
          <a:xfrm>
            <a:off x="7467628" y="153483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8E0100D3-8627-3149-B859-C66109CD7363}"/>
              </a:ext>
            </a:extLst>
          </p:cNvPr>
          <p:cNvSpPr/>
          <p:nvPr/>
        </p:nvSpPr>
        <p:spPr>
          <a:xfrm>
            <a:off x="7329267" y="301615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7CDDEB9F-DF97-6977-E506-B3D32D4FDDFC}"/>
              </a:ext>
            </a:extLst>
          </p:cNvPr>
          <p:cNvSpPr/>
          <p:nvPr/>
        </p:nvSpPr>
        <p:spPr>
          <a:xfrm>
            <a:off x="7083860" y="4918072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A80B0F-6375-6C5B-6D52-432E4DE8D078}"/>
              </a:ext>
            </a:extLst>
          </p:cNvPr>
          <p:cNvSpPr txBox="1"/>
          <p:nvPr/>
        </p:nvSpPr>
        <p:spPr>
          <a:xfrm>
            <a:off x="8721756" y="835775"/>
            <a:ext cx="27711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Analyzing how claims are categorized (e.g., Approved, Rejected, Pending).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0F1FBB-F171-6323-B51D-FE085531D836}"/>
              </a:ext>
            </a:extLst>
          </p:cNvPr>
          <p:cNvSpPr txBox="1"/>
          <p:nvPr/>
        </p:nvSpPr>
        <p:spPr>
          <a:xfrm>
            <a:off x="8587566" y="2754541"/>
            <a:ext cx="328424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Examining the number of claims based on different insurance policy types.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5831AF-0313-0A26-A810-29C2A8B4AC0C}"/>
              </a:ext>
            </a:extLst>
          </p:cNvPr>
          <p:cNvSpPr txBox="1"/>
          <p:nvPr/>
        </p:nvSpPr>
        <p:spPr>
          <a:xfrm>
            <a:off x="8663143" y="4516691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Identifying which customer age groups are filing the most claims.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1B196-46E8-4E75-4A05-BA8F4B92932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8442" y="1516492"/>
            <a:ext cx="6277851" cy="8859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171C1E-94CF-5C76-41B8-94C02BD36BA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38896" y="1629063"/>
            <a:ext cx="2381582" cy="8668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8A02F4-E7E9-251C-6F21-38DB2AF785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9163" y="3069721"/>
            <a:ext cx="6582694" cy="10827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E4E755-37F8-114A-9F0C-7E9191CFEE2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86527" y="3382804"/>
            <a:ext cx="2333951" cy="10288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6F0059F-00A0-9139-B485-4E6B428C0B0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822" y="4685427"/>
            <a:ext cx="5963482" cy="20957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6A5C29A-CD72-793C-B3EF-5C72FC05C7D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395" y="5137612"/>
            <a:ext cx="2610214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61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3B8479-4C61-3B81-BB21-99A133660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63CB37A0-6C67-8099-FF23-DFC81AE03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A4BC924A-3656-61A3-CE3C-D837DDA4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5E3B2623-F8AB-1BB1-616C-3AEB251EB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5499" y="55378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39127DE7-EA93-E112-52E1-8535DBF34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895C4A-9931-668B-2C84-67772450DDC7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C0DEC0-ADE4-5D10-55EB-006773C2466E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A61CBF86-2C61-6CD0-D5AD-35621325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4E0A12F-34E7-9979-493B-2529FE3A5F34}"/>
              </a:ext>
            </a:extLst>
          </p:cNvPr>
          <p:cNvSpPr txBox="1"/>
          <p:nvPr/>
        </p:nvSpPr>
        <p:spPr>
          <a:xfrm>
            <a:off x="632844" y="124962"/>
            <a:ext cx="111221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4000" b="1" dirty="0">
              <a:latin typeface="Algerian" panose="04020705040A02060702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979576-54B3-C79A-53AB-10F2B41B7186}"/>
              </a:ext>
            </a:extLst>
          </p:cNvPr>
          <p:cNvSpPr txBox="1"/>
          <p:nvPr/>
        </p:nvSpPr>
        <p:spPr>
          <a:xfrm>
            <a:off x="356614" y="338538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🏆Top 7 Customers by Claim Amount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F2B3DA-8B6F-869F-2431-FF4995897F3A}"/>
              </a:ext>
            </a:extLst>
          </p:cNvPr>
          <p:cNvSpPr txBox="1"/>
          <p:nvPr/>
        </p:nvSpPr>
        <p:spPr>
          <a:xfrm>
            <a:off x="285339" y="2782692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📈  Monthly Claim Amount Trend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630DFC-A12F-A639-8259-EAD3EA410167}"/>
              </a:ext>
            </a:extLst>
          </p:cNvPr>
          <p:cNvSpPr txBox="1"/>
          <p:nvPr/>
        </p:nvSpPr>
        <p:spPr>
          <a:xfrm>
            <a:off x="268298" y="4856951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✅❌  Approved vs. Rejected Claims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6C99735D-1893-B9C3-9ACF-A570042C577D}"/>
              </a:ext>
            </a:extLst>
          </p:cNvPr>
          <p:cNvSpPr/>
          <p:nvPr/>
        </p:nvSpPr>
        <p:spPr>
          <a:xfrm>
            <a:off x="6624255" y="1314686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36AFF961-1CE8-239A-551B-433C713941E4}"/>
              </a:ext>
            </a:extLst>
          </p:cNvPr>
          <p:cNvSpPr/>
          <p:nvPr/>
        </p:nvSpPr>
        <p:spPr>
          <a:xfrm>
            <a:off x="6820285" y="361430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AD4C2867-017F-AD20-6965-43256FC8ACF7}"/>
              </a:ext>
            </a:extLst>
          </p:cNvPr>
          <p:cNvSpPr/>
          <p:nvPr/>
        </p:nvSpPr>
        <p:spPr>
          <a:xfrm>
            <a:off x="6472242" y="540877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DBB101-757F-99FF-BCE7-3BBCFB9D47EE}"/>
              </a:ext>
            </a:extLst>
          </p:cNvPr>
          <p:cNvSpPr txBox="1"/>
          <p:nvPr/>
        </p:nvSpPr>
        <p:spPr>
          <a:xfrm>
            <a:off x="8686293" y="250942"/>
            <a:ext cx="27711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Customers with the highest total claimed amount.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77F911-EA41-A20C-2A5B-7EB63C2704B4}"/>
              </a:ext>
            </a:extLst>
          </p:cNvPr>
          <p:cNvSpPr txBox="1"/>
          <p:nvPr/>
        </p:nvSpPr>
        <p:spPr>
          <a:xfrm>
            <a:off x="8983877" y="2505032"/>
            <a:ext cx="27711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Tracking total claim amount filed each month to identify seasonal trends.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A28910-23A9-54B3-291F-D71A7A400B58}"/>
              </a:ext>
            </a:extLst>
          </p:cNvPr>
          <p:cNvSpPr txBox="1"/>
          <p:nvPr/>
        </p:nvSpPr>
        <p:spPr>
          <a:xfrm>
            <a:off x="8155594" y="5264637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Comparing the number of approved and rejected claims.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61C310-1F65-F098-65CE-FB469B3C7ED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95637" y="861706"/>
            <a:ext cx="5401429" cy="18137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2D1FF7-E68E-F0C2-2954-B32AF11ED8F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26726" y="778068"/>
            <a:ext cx="4077269" cy="16194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CE3C31-6256-EFBF-BE65-61A56556FC1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3232" y="3429000"/>
            <a:ext cx="5734898" cy="12616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9123A2-94E7-211C-B323-C25165DAC8C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91501" y="3223341"/>
            <a:ext cx="2809245" cy="17453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E3EB380-8731-BA22-0269-ABA892516B85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18211" y="5618987"/>
            <a:ext cx="4591691" cy="11241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8AA85A5-A9A5-7A56-DE38-F5446711B32C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676619" y="5931531"/>
            <a:ext cx="2029108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78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E35F87-952A-9CA8-F43B-572BD70E6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F342FAE2-3F64-2BAC-50C1-B667F95CF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A1F07AE4-0B03-6A5C-846A-8AB21E0C7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25C8D237-2C5B-04DB-F299-27B5C2123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2" y="56631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F08FA179-8FF8-73B7-AE2D-477DA4717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5566D9-A08B-B70E-9FEB-4325A5A2ABB3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2501E-ED40-759E-B011-A6D273522D4F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F67A9005-2C15-71A2-7A2B-AFC14C243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BC0E2A8-E19A-B8EE-A95A-1270E95FAFAC}"/>
              </a:ext>
            </a:extLst>
          </p:cNvPr>
          <p:cNvSpPr txBox="1"/>
          <p:nvPr/>
        </p:nvSpPr>
        <p:spPr>
          <a:xfrm>
            <a:off x="632844" y="124962"/>
            <a:ext cx="111221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4000" b="1" dirty="0">
              <a:latin typeface="Algerian" panose="04020705040A02060702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3EB82-12D4-BDBF-1F11-C86BAB452EBB}"/>
              </a:ext>
            </a:extLst>
          </p:cNvPr>
          <p:cNvSpPr txBox="1"/>
          <p:nvPr/>
        </p:nvSpPr>
        <p:spPr>
          <a:xfrm>
            <a:off x="195841" y="49557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💵Average Claim Amount by Policy Type</a:t>
            </a:r>
            <a:endParaRPr lang="en-US" sz="2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1BA391-FC7C-EE86-4464-74AF3A692F20}"/>
              </a:ext>
            </a:extLst>
          </p:cNvPr>
          <p:cNvSpPr txBox="1"/>
          <p:nvPr/>
        </p:nvSpPr>
        <p:spPr>
          <a:xfrm>
            <a:off x="36548" y="1530692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⏱️ </a:t>
            </a:r>
            <a:r>
              <a:rPr lang="en-US" sz="2400" b="1" dirty="0"/>
              <a:t> Average Claim Settlement Duration</a:t>
            </a:r>
            <a:endParaRPr lang="en-US" sz="2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1C2B02-B6F2-68D0-1449-37C60A093FB3}"/>
              </a:ext>
            </a:extLst>
          </p:cNvPr>
          <p:cNvSpPr txBox="1"/>
          <p:nvPr/>
        </p:nvSpPr>
        <p:spPr>
          <a:xfrm>
            <a:off x="-25" y="3374142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🎯 </a:t>
            </a:r>
            <a:r>
              <a:rPr lang="en-US" sz="2400" b="1" dirty="0"/>
              <a:t> Top 10 Reasons for Claims by Amount</a:t>
            </a:r>
            <a:endParaRPr lang="en-US" sz="2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106C05E7-8C4C-61DD-B1BB-346D5C30EEC4}"/>
              </a:ext>
            </a:extLst>
          </p:cNvPr>
          <p:cNvSpPr/>
          <p:nvPr/>
        </p:nvSpPr>
        <p:spPr>
          <a:xfrm>
            <a:off x="7145993" y="630238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94EC4777-5754-215C-5266-28ABF53820CF}"/>
              </a:ext>
            </a:extLst>
          </p:cNvPr>
          <p:cNvSpPr/>
          <p:nvPr/>
        </p:nvSpPr>
        <p:spPr>
          <a:xfrm>
            <a:off x="7107127" y="200813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51099A5C-DB4E-0962-B845-76DB9210766C}"/>
              </a:ext>
            </a:extLst>
          </p:cNvPr>
          <p:cNvSpPr/>
          <p:nvPr/>
        </p:nvSpPr>
        <p:spPr>
          <a:xfrm>
            <a:off x="7036079" y="372316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976852-36A2-366F-5262-462FEFD92A30}"/>
              </a:ext>
            </a:extLst>
          </p:cNvPr>
          <p:cNvSpPr txBox="1"/>
          <p:nvPr/>
        </p:nvSpPr>
        <p:spPr>
          <a:xfrm>
            <a:off x="8686293" y="250942"/>
            <a:ext cx="27711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Policy types with highest average claim values.</a:t>
            </a:r>
            <a:endParaRPr lang="en-US" sz="1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31548C5-B90F-1679-9E62-4A1BD00DA7AE}"/>
              </a:ext>
            </a:extLst>
          </p:cNvPr>
          <p:cNvSpPr txBox="1"/>
          <p:nvPr/>
        </p:nvSpPr>
        <p:spPr>
          <a:xfrm>
            <a:off x="8687129" y="1606421"/>
            <a:ext cx="3247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dirty="0"/>
              <a:t>How long does it typically take to settle a claim?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04F7006-08C5-CDBF-BD1D-5C922C983E11}"/>
              </a:ext>
            </a:extLst>
          </p:cNvPr>
          <p:cNvSpPr txBox="1"/>
          <p:nvPr/>
        </p:nvSpPr>
        <p:spPr>
          <a:xfrm>
            <a:off x="8470925" y="2875330"/>
            <a:ext cx="3277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Most costly reasons for filing claims.</a:t>
            </a:r>
            <a:endParaRPr lang="en-US" sz="1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8C91CB-0E40-65B3-1F9D-54423884EAD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7481" y="614339"/>
            <a:ext cx="6811930" cy="7852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4C13F3-527A-9282-4214-F491B3C4B1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28147" y="799504"/>
            <a:ext cx="2629267" cy="7078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22E8DF2-5831-48DE-B091-1DA3B375FFC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50019" y="2193160"/>
            <a:ext cx="1442602" cy="49132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BC9EA97-1C5F-73AC-AA64-6590420E927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7003" y="1972244"/>
            <a:ext cx="5658997" cy="12782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CBCCC51-7374-0A61-B6A0-D8F0610313A7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2844" y="3913189"/>
            <a:ext cx="4401164" cy="104789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AB85A22-4AE6-52C0-9EEE-6A5E64E2F78D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1152" y="3198684"/>
            <a:ext cx="3527062" cy="137526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57DAFBA-CA26-C233-F593-2C178B1C6909}"/>
              </a:ext>
            </a:extLst>
          </p:cNvPr>
          <p:cNvSpPr txBox="1"/>
          <p:nvPr/>
        </p:nvSpPr>
        <p:spPr>
          <a:xfrm>
            <a:off x="36548" y="5062197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🌆 </a:t>
            </a:r>
            <a:r>
              <a:rPr lang="en-US" sz="2400" b="1" dirty="0"/>
              <a:t> Claims Filed per City</a:t>
            </a:r>
            <a:endParaRPr lang="en-US" sz="2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FF935E-4CDA-A129-B74A-AD3FCA6CC3B1}"/>
              </a:ext>
            </a:extLst>
          </p:cNvPr>
          <p:cNvSpPr txBox="1"/>
          <p:nvPr/>
        </p:nvSpPr>
        <p:spPr>
          <a:xfrm>
            <a:off x="8470925" y="4630577"/>
            <a:ext cx="32334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Most costly reasons for filing claims.</a:t>
            </a:r>
            <a:endParaRPr lang="en-US" sz="1400" b="1" dirty="0">
              <a:solidFill>
                <a:srgbClr val="FFFFCC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29680F3-6E4A-AC9B-7C75-42D303FF60FD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75063" y="5127710"/>
            <a:ext cx="3463923" cy="160282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D92A822-2219-BEAD-7BE9-1E0D173CA99A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18425" y="5605966"/>
            <a:ext cx="5709639" cy="1080905"/>
          </a:xfrm>
          <a:prstGeom prst="rect">
            <a:avLst/>
          </a:prstGeom>
        </p:spPr>
      </p:pic>
      <p:sp>
        <p:nvSpPr>
          <p:cNvPr id="44" name="Arrow: Chevron 43">
            <a:extLst>
              <a:ext uri="{FF2B5EF4-FFF2-40B4-BE49-F238E27FC236}">
                <a16:creationId xmlns:a16="http://schemas.microsoft.com/office/drawing/2014/main" id="{8CE24AB7-ECD1-9305-70F7-C8B6C30F349B}"/>
              </a:ext>
            </a:extLst>
          </p:cNvPr>
          <p:cNvSpPr/>
          <p:nvPr/>
        </p:nvSpPr>
        <p:spPr>
          <a:xfrm>
            <a:off x="6905056" y="550900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55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1F094B-F468-F26F-5F66-37C2A086C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4DFA5680-6DDF-0D44-21A5-E129530D4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C184DE69-F730-AA34-C9B0-A29E29B0D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05491184-F4FE-43F9-8D5F-0B640A676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52106" y="-56667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13362076-7D64-39FC-AB5D-2159370F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CC5835-B233-C89B-8E7E-6B720AED1CC5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5B9E46-DB97-C08D-61FA-34748D046E18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16479B7C-77B3-679E-C32A-0C81E754A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7C50B97-E2B2-887C-ED97-05C628B3DC95}"/>
              </a:ext>
            </a:extLst>
          </p:cNvPr>
          <p:cNvSpPr txBox="1"/>
          <p:nvPr/>
        </p:nvSpPr>
        <p:spPr>
          <a:xfrm>
            <a:off x="2377337" y="0"/>
            <a:ext cx="80350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💡 Insights &amp; Key Findings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E77EE38-DC87-D8BE-663F-3D9D95703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12" y="1263598"/>
            <a:ext cx="12753471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✅ Most claims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Approved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, but many are still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Pending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Rejected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🏥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Health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and 🚗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Auto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policies have the highest claim volumes.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👵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Middle-aged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senior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customers file the most claims.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💰 Few customers account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high claim amounts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📅 Claims spike in certain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months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—likely seasonal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⚖️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Approval to Rejection ratio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shows room for process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🏠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Property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policies have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higher average claim amounts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⏳ Average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settlement time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needs reduction.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🎯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Accident, Illness, Theft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are top claim reasons.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🌆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Urban areas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 see more claims filed.</a:t>
            </a:r>
          </a:p>
        </p:txBody>
      </p:sp>
    </p:spTree>
    <p:extLst>
      <p:ext uri="{BB962C8B-B14F-4D97-AF65-F5344CB8AC3E}">
        <p14:creationId xmlns:p14="http://schemas.microsoft.com/office/powerpoint/2010/main" val="1860739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B8A9B0-8DDB-80B2-875F-7AF712E68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83B31B51-96FB-EDF2-DBDC-27D2A39A7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59666275-3483-7CB6-65D7-D5F044E4E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3DA6518D-4192-F09C-3915-B0B6EA5EF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5499" y="31748"/>
            <a:ext cx="12191979" cy="682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A4228C85-3C08-DE1C-2D9C-D55EA30B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37797C-D514-8C03-57B4-A7F8112B5DA1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86E0B5-35A3-A572-D67B-1E266EE1C8C1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9F795AD8-0E75-8C7C-0983-B6A6A501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3A82CF7-6815-5D95-3EF5-4163E5B241FD}"/>
              </a:ext>
            </a:extLst>
          </p:cNvPr>
          <p:cNvSpPr txBox="1"/>
          <p:nvPr/>
        </p:nvSpPr>
        <p:spPr>
          <a:xfrm>
            <a:off x="1424641" y="165641"/>
            <a:ext cx="93427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Recommendations &amp; 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0F3D67-60C7-9475-A042-791A57A23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664" y="979539"/>
            <a:ext cx="11478768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⚙️ Streamline claim processing to reduce delays.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👥 Focus on high-risk age groups for better risk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🕵️ Monitor top claimants for potential fraud.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📈 Prepare for seasonal claim surges.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📉 Cut down settlement time for better satisfaction.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🧭 Launch city-specific initiatives.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🔍 Review and clarify claim rejection reasons.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A7D18F-5FE2-8184-A7C7-1D3D92AE11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561C6E-D95B-E0B3-B793-024F588CA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ABDA1BD9-4B67-7D77-395D-F0290EF13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40D8550D-D095-1E9E-5B7F-29EA1B3B2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8CCF376C-D9C3-9198-AFCF-70087D447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6862" y="-10239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17DD29EC-9CAD-F7F9-1350-9BD0AE0F2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1D73CD-07FB-B4F9-B3B5-366AF7D4C979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1E61F-C904-E228-C3DC-ABFC7BE812A6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97818A94-1A9D-345B-21DA-8BE2AADA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B6A80D7-EC02-CFBF-7361-D6FD00AEF1DF}"/>
              </a:ext>
            </a:extLst>
          </p:cNvPr>
          <p:cNvSpPr txBox="1"/>
          <p:nvPr/>
        </p:nvSpPr>
        <p:spPr>
          <a:xfrm>
            <a:off x="632844" y="124962"/>
            <a:ext cx="111221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💳 Payments &amp; Revenue 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F36728-9D45-E675-4471-B9058FACA6EE}"/>
              </a:ext>
            </a:extLst>
          </p:cNvPr>
          <p:cNvSpPr txBox="1"/>
          <p:nvPr/>
        </p:nvSpPr>
        <p:spPr>
          <a:xfrm>
            <a:off x="356614" y="956460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💰 Total Revenue by Payment Type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7757C8-53C5-690C-59DF-ED7891714F41}"/>
              </a:ext>
            </a:extLst>
          </p:cNvPr>
          <p:cNvSpPr txBox="1"/>
          <p:nvPr/>
        </p:nvSpPr>
        <p:spPr>
          <a:xfrm>
            <a:off x="356614" y="2554486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🧾 Total Revenue by Policy Type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4A833E-8B9D-D37F-6294-076BEE9F2A70}"/>
              </a:ext>
            </a:extLst>
          </p:cNvPr>
          <p:cNvSpPr txBox="1"/>
          <p:nvPr/>
        </p:nvSpPr>
        <p:spPr>
          <a:xfrm>
            <a:off x="333346" y="4253510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📈  Monthly Revenue Trend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A0CA1FAC-3946-75ED-9F7C-BB723071E545}"/>
              </a:ext>
            </a:extLst>
          </p:cNvPr>
          <p:cNvSpPr/>
          <p:nvPr/>
        </p:nvSpPr>
        <p:spPr>
          <a:xfrm>
            <a:off x="7467628" y="153483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D2F10B2B-9F2A-B6B2-646C-EFB4981B938F}"/>
              </a:ext>
            </a:extLst>
          </p:cNvPr>
          <p:cNvSpPr/>
          <p:nvPr/>
        </p:nvSpPr>
        <p:spPr>
          <a:xfrm>
            <a:off x="7457029" y="338687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98AC7089-67E0-1538-A0B5-26DEFC5DBC07}"/>
              </a:ext>
            </a:extLst>
          </p:cNvPr>
          <p:cNvSpPr/>
          <p:nvPr/>
        </p:nvSpPr>
        <p:spPr>
          <a:xfrm>
            <a:off x="7442917" y="5261133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6C7DECB-DAD1-DA77-C909-155266C37581}"/>
              </a:ext>
            </a:extLst>
          </p:cNvPr>
          <p:cNvSpPr txBox="1"/>
          <p:nvPr/>
        </p:nvSpPr>
        <p:spPr>
          <a:xfrm>
            <a:off x="8721756" y="835775"/>
            <a:ext cx="277112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Summarizes overall payments received via different methods.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87B4F63-6576-AFEB-4408-F43EF384B0BC}"/>
              </a:ext>
            </a:extLst>
          </p:cNvPr>
          <p:cNvSpPr txBox="1"/>
          <p:nvPr/>
        </p:nvSpPr>
        <p:spPr>
          <a:xfrm>
            <a:off x="8593431" y="2383845"/>
            <a:ext cx="329681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Shows how much revenue is generated by each insurance policy type.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8E85E20-FFEE-4DB4-8FBC-D702251879F5}"/>
              </a:ext>
            </a:extLst>
          </p:cNvPr>
          <p:cNvSpPr txBox="1"/>
          <p:nvPr/>
        </p:nvSpPr>
        <p:spPr>
          <a:xfrm>
            <a:off x="8475744" y="4002658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Tracks monthly fluctuations in revenue to spot seasonal trends.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622059-32C0-6405-2BD4-A5C34A6224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57460" y="1503896"/>
            <a:ext cx="4315427" cy="790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DF0D12-AE96-813E-4BD0-A41D05D0328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58241" y="1418125"/>
            <a:ext cx="2810267" cy="7906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D89229-5834-EF06-0A6D-101D0FAE726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5612" y="3026390"/>
            <a:ext cx="5639587" cy="11155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E8FC6D5-C889-862C-855B-1DACAD64BA6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51543" y="2929954"/>
            <a:ext cx="2114845" cy="100026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FA0AB5-0736-D12D-4600-6D7E41A6F7AA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7585" y="4868195"/>
            <a:ext cx="6306670" cy="171615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5168CFF-9064-EF33-5A17-71C2173D41B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32093" y="4559988"/>
            <a:ext cx="2010056" cy="212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3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F2B5F4-744E-37AC-FA5F-1B5E556A4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D0C58B94-8C86-0F1A-54F0-408A5C9C9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26B6650C-B7B2-9DD2-A12C-9EFE857F0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9D80EA8D-C4B2-6F0E-459E-930E7C5CD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7728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7ED99871-DE7A-88F6-F568-E2D233AEF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DAA4DE-66B0-F96D-2E75-8CB70B8B8C66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A9B061-80B1-E220-83A8-06D89580FF74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351B2959-5636-45E8-4E8A-EC7F61E7E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C5506EB-D8DD-7C2B-1D7A-DD8698178FF9}"/>
              </a:ext>
            </a:extLst>
          </p:cNvPr>
          <p:cNvSpPr txBox="1"/>
          <p:nvPr/>
        </p:nvSpPr>
        <p:spPr>
          <a:xfrm>
            <a:off x="237093" y="345881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🏦  Payment Method Distribution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5D8EF0-5DE3-47C0-A05A-E6F9CA61F619}"/>
              </a:ext>
            </a:extLst>
          </p:cNvPr>
          <p:cNvSpPr txBox="1"/>
          <p:nvPr/>
        </p:nvSpPr>
        <p:spPr>
          <a:xfrm>
            <a:off x="237093" y="2106916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📊  Quarterly Revenue Trend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FC3A27-C115-B699-1492-45C7D588EBE7}"/>
              </a:ext>
            </a:extLst>
          </p:cNvPr>
          <p:cNvSpPr txBox="1"/>
          <p:nvPr/>
        </p:nvSpPr>
        <p:spPr>
          <a:xfrm>
            <a:off x="333346" y="4253510"/>
            <a:ext cx="66345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👤  Total Payments by Customer &amp; Status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B2E32C78-027B-75C6-8869-6AC16EDD39A9}"/>
              </a:ext>
            </a:extLst>
          </p:cNvPr>
          <p:cNvSpPr/>
          <p:nvPr/>
        </p:nvSpPr>
        <p:spPr>
          <a:xfrm>
            <a:off x="7256988" y="82633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500FB1DB-F7CE-3315-4E79-78CF0386E2C6}"/>
              </a:ext>
            </a:extLst>
          </p:cNvPr>
          <p:cNvSpPr/>
          <p:nvPr/>
        </p:nvSpPr>
        <p:spPr>
          <a:xfrm>
            <a:off x="7062419" y="300319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8DEDD073-2CC6-B3DB-213F-AB55D28005A2}"/>
              </a:ext>
            </a:extLst>
          </p:cNvPr>
          <p:cNvSpPr/>
          <p:nvPr/>
        </p:nvSpPr>
        <p:spPr>
          <a:xfrm>
            <a:off x="6967884" y="515831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DC3DF6-4A1C-DB10-71A5-3B3EEACBBB7C}"/>
              </a:ext>
            </a:extLst>
          </p:cNvPr>
          <p:cNvSpPr txBox="1"/>
          <p:nvPr/>
        </p:nvSpPr>
        <p:spPr>
          <a:xfrm>
            <a:off x="8625761" y="195117"/>
            <a:ext cx="34410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Highlights customer preference for different payment methods.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6B05E07-7E4E-631E-5E35-F19BA6B6C595}"/>
              </a:ext>
            </a:extLst>
          </p:cNvPr>
          <p:cNvSpPr txBox="1"/>
          <p:nvPr/>
        </p:nvSpPr>
        <p:spPr>
          <a:xfrm>
            <a:off x="8441970" y="1499068"/>
            <a:ext cx="3259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Monitors revenue trends across financial quarters.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A8B902-6B85-6CC5-4667-7DBB16F1D1AD}"/>
              </a:ext>
            </a:extLst>
          </p:cNvPr>
          <p:cNvSpPr txBox="1"/>
          <p:nvPr/>
        </p:nvSpPr>
        <p:spPr>
          <a:xfrm>
            <a:off x="7748337" y="4002658"/>
            <a:ext cx="4318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Breaks down total payments made by each customer, categorized by payment status.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3D9733-6163-D2F8-6305-51C66875BAE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3582" y="797958"/>
            <a:ext cx="5325218" cy="1124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1FE3EB-B9F9-CCB5-F034-B44CF7EBD85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01467" y="781311"/>
            <a:ext cx="2943636" cy="659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383909-9989-3647-504D-9C409ECF3E8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02" y="2650686"/>
            <a:ext cx="6306670" cy="13448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1327413-F11F-3BF9-F00C-D946B871A2C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51143" y="4584435"/>
            <a:ext cx="2581451" cy="214860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3F5E39F-9D96-D6C2-70C8-38897FA979F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1864" y="4857857"/>
            <a:ext cx="5696745" cy="16467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389318D-0417-A6EF-59D3-E3958177A10C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75744" y="2106916"/>
            <a:ext cx="3296818" cy="179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32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960DCC-487E-519B-E221-C458F6B8D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8FE65C36-CB9A-F7F2-CB2C-78F46FAFA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7749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05DEC45B-BA77-21C0-3869-05DE7C92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807530-765B-9225-3EE3-290585CA0ED6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5C640-EA6F-3544-44C9-9D3DB45DEC2C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7A0A4642-D29D-0121-4C05-5A5559BC5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DEC40E-80BE-5985-A2E8-41AD18910B23}"/>
              </a:ext>
            </a:extLst>
          </p:cNvPr>
          <p:cNvSpPr txBox="1"/>
          <p:nvPr/>
        </p:nvSpPr>
        <p:spPr>
          <a:xfrm>
            <a:off x="632844" y="124962"/>
            <a:ext cx="111221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Algerian" panose="04020705040A02060702" pitchFamily="82" charset="0"/>
              </a:rPr>
              <a:t>🌍 Global Insurance Policies 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72D3F-8034-04A3-494B-E857B1FE5FFE}"/>
              </a:ext>
            </a:extLst>
          </p:cNvPr>
          <p:cNvSpPr txBox="1"/>
          <p:nvPr/>
        </p:nvSpPr>
        <p:spPr>
          <a:xfrm>
            <a:off x="356614" y="1113107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📊 Coverage Split by Policy Type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F272726-4896-6529-2756-AD31B25C148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6614" y="1752618"/>
            <a:ext cx="6906589" cy="10441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1442E9-280D-014B-3C18-48C6704676F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04330" y="1805032"/>
            <a:ext cx="2638793" cy="104789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A03CE9A-F909-3045-1E2A-639DCEB08EC8}"/>
              </a:ext>
            </a:extLst>
          </p:cNvPr>
          <p:cNvSpPr txBox="1"/>
          <p:nvPr/>
        </p:nvSpPr>
        <p:spPr>
          <a:xfrm>
            <a:off x="249037" y="3022713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💰 Premium Insights by Policy Type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140911F-1944-BC06-2CB7-538B8514072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6614" y="3644549"/>
            <a:ext cx="6868484" cy="120031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8527D81-7710-AF64-2F47-5A1281421E1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32704" y="3540882"/>
            <a:ext cx="3381847" cy="143451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BBFFB5B-57E9-DF7F-576E-46EFFD9911BD}"/>
              </a:ext>
            </a:extLst>
          </p:cNvPr>
          <p:cNvSpPr txBox="1"/>
          <p:nvPr/>
        </p:nvSpPr>
        <p:spPr>
          <a:xfrm>
            <a:off x="268299" y="5018245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📄 Status-Wise Policy Distribution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237A5D3-B264-B89C-4A9C-13545155137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8864" y="5623751"/>
            <a:ext cx="6914335" cy="95263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C17B997-2098-109D-DEE3-BE714ED361D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1397" y="5458185"/>
            <a:ext cx="3223599" cy="1111371"/>
          </a:xfrm>
          <a:prstGeom prst="rect">
            <a:avLst/>
          </a:prstGeom>
        </p:spPr>
      </p:pic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FCCD2B12-2B71-2345-EA73-78F847FE553F}"/>
              </a:ext>
            </a:extLst>
          </p:cNvPr>
          <p:cNvSpPr/>
          <p:nvPr/>
        </p:nvSpPr>
        <p:spPr>
          <a:xfrm>
            <a:off x="7393857" y="1928185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F7FE9DC3-5875-AA66-137C-B12DD0AA85E1}"/>
              </a:ext>
            </a:extLst>
          </p:cNvPr>
          <p:cNvSpPr/>
          <p:nvPr/>
        </p:nvSpPr>
        <p:spPr>
          <a:xfrm>
            <a:off x="7318238" y="379872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DEA13A14-5045-FC01-AB76-D4CC7C8D12EF}"/>
              </a:ext>
            </a:extLst>
          </p:cNvPr>
          <p:cNvSpPr/>
          <p:nvPr/>
        </p:nvSpPr>
        <p:spPr>
          <a:xfrm>
            <a:off x="7412858" y="554071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80F4FE-0465-DE97-2778-1EDB6D05B3B9}"/>
              </a:ext>
            </a:extLst>
          </p:cNvPr>
          <p:cNvSpPr txBox="1"/>
          <p:nvPr/>
        </p:nvSpPr>
        <p:spPr>
          <a:xfrm>
            <a:off x="8476983" y="1261755"/>
            <a:ext cx="2771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Total coverage distribution among different policy types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62B3C7-B4B6-0594-58AD-69F4696CE928}"/>
              </a:ext>
            </a:extLst>
          </p:cNvPr>
          <p:cNvSpPr txBox="1"/>
          <p:nvPr/>
        </p:nvSpPr>
        <p:spPr>
          <a:xfrm>
            <a:off x="8551143" y="3016151"/>
            <a:ext cx="27711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1" u="none" strike="noStrike" cap="none" normalizeH="0" baseline="0" dirty="0">
                <a:ln>
                  <a:noFill/>
                </a:ln>
                <a:solidFill>
                  <a:srgbClr val="FFFF99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Policy count and total premiums collected per type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99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99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C46CDA-EF61-453B-DECE-E98426D7CB44}"/>
              </a:ext>
            </a:extLst>
          </p:cNvPr>
          <p:cNvSpPr txBox="1"/>
          <p:nvPr/>
        </p:nvSpPr>
        <p:spPr>
          <a:xfrm>
            <a:off x="8551143" y="4961454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Overview of policy status like Active, Lapsed, etc.</a:t>
            </a:r>
          </a:p>
        </p:txBody>
      </p:sp>
    </p:spTree>
    <p:extLst>
      <p:ext uri="{BB962C8B-B14F-4D97-AF65-F5344CB8AC3E}">
        <p14:creationId xmlns:p14="http://schemas.microsoft.com/office/powerpoint/2010/main" val="1721014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817051-EC9F-FC8D-36AD-9D43FDFF6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B78BC068-2DF4-A341-8182-B169D3268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FA8A0EF3-811C-6835-330C-3E80A67EF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71B220FC-4DA6-E203-2C98-7271E1852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7728" y="0"/>
            <a:ext cx="12191979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2196411F-A91E-24C6-F4A3-BCFBD32DD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9B0C98-0E6F-5750-AA28-880CFAC2E829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00C68-F1C0-367E-5F36-B6DABA51D6C4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D85E67D5-8805-D50C-9A11-99918959E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075F5B0-FD05-9A39-28AE-0A92893EDD47}"/>
              </a:ext>
            </a:extLst>
          </p:cNvPr>
          <p:cNvSpPr txBox="1"/>
          <p:nvPr/>
        </p:nvSpPr>
        <p:spPr>
          <a:xfrm>
            <a:off x="237093" y="345881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🏅 Top 10 Policies by Average Payment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1CA6D8-535C-04C6-F735-0EFA43D3CFDC}"/>
              </a:ext>
            </a:extLst>
          </p:cNvPr>
          <p:cNvSpPr txBox="1"/>
          <p:nvPr/>
        </p:nvSpPr>
        <p:spPr>
          <a:xfrm>
            <a:off x="237093" y="2106916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🧑‍💼 Top 10 Paying Customers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9CE72C-8018-3183-7561-CE985C62E022}"/>
              </a:ext>
            </a:extLst>
          </p:cNvPr>
          <p:cNvSpPr txBox="1"/>
          <p:nvPr/>
        </p:nvSpPr>
        <p:spPr>
          <a:xfrm>
            <a:off x="166673" y="5068458"/>
            <a:ext cx="66345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⚠️ Failed Payments by Method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906C9324-E7F9-D028-948E-A5E6336617E9}"/>
              </a:ext>
            </a:extLst>
          </p:cNvPr>
          <p:cNvSpPr/>
          <p:nvPr/>
        </p:nvSpPr>
        <p:spPr>
          <a:xfrm>
            <a:off x="7256988" y="82633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F082D10C-38BE-7EBA-8F57-ED922F8C6A6C}"/>
              </a:ext>
            </a:extLst>
          </p:cNvPr>
          <p:cNvSpPr/>
          <p:nvPr/>
        </p:nvSpPr>
        <p:spPr>
          <a:xfrm>
            <a:off x="7062419" y="300319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DDFB4FDF-F027-D1CF-7AFC-703F10F278AF}"/>
              </a:ext>
            </a:extLst>
          </p:cNvPr>
          <p:cNvSpPr/>
          <p:nvPr/>
        </p:nvSpPr>
        <p:spPr>
          <a:xfrm>
            <a:off x="6967884" y="515831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B0DFED-EF04-D706-7589-4CACF8924CD2}"/>
              </a:ext>
            </a:extLst>
          </p:cNvPr>
          <p:cNvSpPr txBox="1"/>
          <p:nvPr/>
        </p:nvSpPr>
        <p:spPr>
          <a:xfrm>
            <a:off x="8625761" y="195117"/>
            <a:ext cx="34410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Identifies policies with the highest average payments.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35DDBB-FCA2-1D3C-872B-79946CD79657}"/>
              </a:ext>
            </a:extLst>
          </p:cNvPr>
          <p:cNvSpPr txBox="1"/>
          <p:nvPr/>
        </p:nvSpPr>
        <p:spPr>
          <a:xfrm>
            <a:off x="8532423" y="2781728"/>
            <a:ext cx="3259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Lists the customers who have contributed the most revenue.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038CCA-F207-E307-570E-3703C3D172AB}"/>
              </a:ext>
            </a:extLst>
          </p:cNvPr>
          <p:cNvSpPr txBox="1"/>
          <p:nvPr/>
        </p:nvSpPr>
        <p:spPr>
          <a:xfrm>
            <a:off x="7873462" y="5333683"/>
            <a:ext cx="4318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Detects risk-prone or problematic payment methods.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DCA0-9C74-C1F8-2477-23BCD2A6D8A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8978" y="826339"/>
            <a:ext cx="6172513" cy="10571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C2FDD8-8FB0-4373-9E30-5A9E1E0A717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6614" y="2568581"/>
            <a:ext cx="6049219" cy="2219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A2CFE4-9CF6-937A-8CBF-7C0FBDEEF99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74938" y="3354436"/>
            <a:ext cx="1914792" cy="19385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7D1825-367C-20CC-A322-7447834C6EF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0435" y="5705856"/>
            <a:ext cx="4696480" cy="10187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88645CF-7F4F-BC83-4A46-B2099257F7A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93801" y="5863030"/>
            <a:ext cx="2638793" cy="8287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4974C0E-EB70-3DED-E77F-A54FC99E0DF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9490" y="754336"/>
            <a:ext cx="1933845" cy="181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3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2BD174-2749-E3B5-FBD1-B3EECDD1D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C0885F14-64BA-9794-7E79-61E228C59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FA15EF41-2C7B-4528-9AD5-FD871D43F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E4B7895C-00B9-1A13-034A-602B4BC2E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5499" y="-4105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5C1E6283-B0FE-2FC1-6426-C1E755720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9CF683-D529-1053-45D6-480117989E52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781F8C-007B-10DC-7E42-2FE0C6D151F3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D6127152-B0AE-7F7C-EC8E-158D2AF80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1D9021-B54D-BCED-7C4A-E03F3E539A96}"/>
              </a:ext>
            </a:extLst>
          </p:cNvPr>
          <p:cNvSpPr txBox="1"/>
          <p:nvPr/>
        </p:nvSpPr>
        <p:spPr>
          <a:xfrm>
            <a:off x="237093" y="345881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🔁  Policy Payment Frequency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E52F0C-5385-28A0-4E53-EF62E2931E70}"/>
              </a:ext>
            </a:extLst>
          </p:cNvPr>
          <p:cNvSpPr txBox="1"/>
          <p:nvPr/>
        </p:nvSpPr>
        <p:spPr>
          <a:xfrm>
            <a:off x="129516" y="3424895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📆  Yearly Revenue Overview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2A552FCD-8BE2-87F5-EA88-84D341B2D778}"/>
              </a:ext>
            </a:extLst>
          </p:cNvPr>
          <p:cNvSpPr/>
          <p:nvPr/>
        </p:nvSpPr>
        <p:spPr>
          <a:xfrm>
            <a:off x="6913446" y="1940192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3D4FA084-C3D4-A7DF-EF46-7B03109F3289}"/>
              </a:ext>
            </a:extLst>
          </p:cNvPr>
          <p:cNvSpPr/>
          <p:nvPr/>
        </p:nvSpPr>
        <p:spPr>
          <a:xfrm>
            <a:off x="6913446" y="444312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932F0A-DAB7-EA03-D363-8FEA618AD278}"/>
              </a:ext>
            </a:extLst>
          </p:cNvPr>
          <p:cNvSpPr txBox="1"/>
          <p:nvPr/>
        </p:nvSpPr>
        <p:spPr>
          <a:xfrm>
            <a:off x="8312632" y="655979"/>
            <a:ext cx="32096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Analyzes how frequently customers are paying for their policies.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21A432-310D-B5E5-CD21-B34FE2C051F7}"/>
              </a:ext>
            </a:extLst>
          </p:cNvPr>
          <p:cNvSpPr txBox="1"/>
          <p:nvPr/>
        </p:nvSpPr>
        <p:spPr>
          <a:xfrm>
            <a:off x="8135026" y="3595325"/>
            <a:ext cx="3259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Shows overall revenue growth or decline on a yearly basis.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B7586C-B5C3-1961-1CA9-5E9113CEAD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0262" y="1254457"/>
            <a:ext cx="4667901" cy="17147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2A9AE7-61D4-08EA-F63D-9C69276E3F1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7093" y="4199773"/>
            <a:ext cx="5630061" cy="20672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6C0586-1EDD-9EC1-8B58-62CDFA3BE4C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74205" y="1733197"/>
            <a:ext cx="2886478" cy="8573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DC1261-BC4E-C979-EAC6-4ED8A63B712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43682" y="4760731"/>
            <a:ext cx="1838582" cy="10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48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E013F3-73ED-1490-FB46-91FE883D5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FFBB38C0-BE60-BD6D-BCA4-EBB29BB3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CEE09653-D9D2-845E-19AD-59A814892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1CF9AB7F-428C-221E-95F8-D230C9D9A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42589" y="3639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4228DCF9-23EC-A6CE-2E4F-D4E561D7A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32F504-B6EB-9938-EA0B-D9E061AE3D38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3D5220-B4CA-CFA0-5293-48E8C4C5904E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DD73B335-F276-BBBB-7215-1C4DF7D73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81CD4A1-9F6E-7B64-CF10-B4D50B47032C}"/>
              </a:ext>
            </a:extLst>
          </p:cNvPr>
          <p:cNvSpPr txBox="1"/>
          <p:nvPr/>
        </p:nvSpPr>
        <p:spPr>
          <a:xfrm>
            <a:off x="2377337" y="0"/>
            <a:ext cx="80350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💡 Insights &amp; Key Findings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8146E98-DAEB-DC4B-0755-B0F745F6F2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614" y="1753674"/>
            <a:ext cx="12066478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💳 Credit Card &amp; Net Banking dominate payments.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📦 Health &amp; Life policies drive most revenue.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📅 Revenue peaks in specific months/quarters.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🧑‍💼 Few customers account for high payments.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❌ Failed payments mainly from select methods.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🔁 Annual payment frequency is most common.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📉 Some policies show low average payments.</a:t>
            </a:r>
          </a:p>
        </p:txBody>
      </p:sp>
    </p:spTree>
    <p:extLst>
      <p:ext uri="{BB962C8B-B14F-4D97-AF65-F5344CB8AC3E}">
        <p14:creationId xmlns:p14="http://schemas.microsoft.com/office/powerpoint/2010/main" val="3432110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98637A-488F-7E98-DF93-AA1A5E2A8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8E0C15AA-B5F8-A326-472F-375CF991A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C5848BFA-E7C7-52B7-F228-6BF7583FB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E7C519B8-3071-BA17-5E9C-A7E0A4EF4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15477" y="124962"/>
            <a:ext cx="12191979" cy="682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0E04071E-69BE-286F-3DAD-3F835F415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E2DA8B-CF76-53DB-1391-9921935E22D3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4FD959-38B3-F47D-EF34-3352E182E37A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CAEEF699-AD70-410C-EB5D-E89B3543D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96AB7C76-9B6C-AA0E-2965-74172065B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386FDC-14A9-0FB2-F1B8-99357F05EC5A}"/>
              </a:ext>
            </a:extLst>
          </p:cNvPr>
          <p:cNvSpPr txBox="1"/>
          <p:nvPr/>
        </p:nvSpPr>
        <p:spPr>
          <a:xfrm>
            <a:off x="107678" y="2529039"/>
            <a:ext cx="805363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Conclusions Recommendations</a:t>
            </a:r>
            <a:endParaRPr lang="en-US" sz="5400" dirty="0">
              <a:solidFill>
                <a:srgbClr val="FFFFCC"/>
              </a:solidFill>
            </a:endParaRPr>
          </a:p>
          <a:p>
            <a:pPr algn="ctr"/>
            <a:endParaRPr lang="en-US" sz="5400" dirty="0">
              <a:solidFill>
                <a:srgbClr val="FFFFCC"/>
              </a:solidFill>
            </a:endParaRPr>
          </a:p>
        </p:txBody>
      </p:sp>
      <p:sp>
        <p:nvSpPr>
          <p:cNvPr id="11" name="Arrow: Striped Right 10">
            <a:extLst>
              <a:ext uri="{FF2B5EF4-FFF2-40B4-BE49-F238E27FC236}">
                <a16:creationId xmlns:a16="http://schemas.microsoft.com/office/drawing/2014/main" id="{B46EFFC3-4A9E-E4BE-E56A-1FC4B3F2CB70}"/>
              </a:ext>
            </a:extLst>
          </p:cNvPr>
          <p:cNvSpPr/>
          <p:nvPr/>
        </p:nvSpPr>
        <p:spPr>
          <a:xfrm>
            <a:off x="7908757" y="2858742"/>
            <a:ext cx="3096127" cy="2255620"/>
          </a:xfrm>
          <a:prstGeom prst="strip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500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5FEA5D-E515-2271-9B42-206C870A6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D50DA53A-6CEE-92FC-96C4-765D85FCD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7BAD3320-8606-58F6-3DA5-06101AC4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D05BD3BC-8987-BC6B-0385-BCA7D7120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5499" y="31748"/>
            <a:ext cx="12191979" cy="682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529534BC-D0B9-1792-D4A9-23E52B035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F4183-2EF4-5078-42E6-8DAB5BF63516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61F6F4-1634-F65A-6A57-11F679E11B48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81D24F1F-7078-E385-98E4-D588C747B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086F42B-EDA0-550F-FD7A-8BDE9724EC2B}"/>
              </a:ext>
            </a:extLst>
          </p:cNvPr>
          <p:cNvSpPr txBox="1"/>
          <p:nvPr/>
        </p:nvSpPr>
        <p:spPr>
          <a:xfrm>
            <a:off x="1424641" y="165641"/>
            <a:ext cx="93427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✅ Conclusions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A93F3C-F518-4AB8-DC26-56F587339E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BBEC8C-CD2D-F769-7C11-4370690418BA}"/>
              </a:ext>
            </a:extLst>
          </p:cNvPr>
          <p:cNvSpPr txBox="1"/>
          <p:nvPr/>
        </p:nvSpPr>
        <p:spPr>
          <a:xfrm>
            <a:off x="-15479" y="1338714"/>
            <a:ext cx="1219197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👥 Majority of policyholders are adults and seniors, with males leading in number.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🏙️ Urban areas have higher customer and claim engagement than rural areas.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📅 Annual and quarterly payment plans are most common.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💼 Health and Life Insurance are the top purchased and highest revenue-generating policy types.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✅ Most claims are approved, but there's noticeable settlement delay.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📊 A few customers generate high claim volumes, suggesting potential risk concentration.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🏙️ Certain cities and months show peak claim and payment activity.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💳 Credit Card and UPI are preferred payment methods.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⚠️ Failed payments are present, mostly linked to specific methods.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💰 A small number of customers contribute to a large portion of total payments.</a:t>
            </a:r>
          </a:p>
        </p:txBody>
      </p:sp>
    </p:spTree>
    <p:extLst>
      <p:ext uri="{BB962C8B-B14F-4D97-AF65-F5344CB8AC3E}">
        <p14:creationId xmlns:p14="http://schemas.microsoft.com/office/powerpoint/2010/main" val="70970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B52EBC-0BA1-3DB1-9C0E-2B97B116E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52A4F3FB-B6CA-FEF9-F771-E0B22A8BA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7BD7E33D-EBA3-89DE-238A-41F1ED3FB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6887790A-AEF0-0CDB-6CF5-3C2A146E2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5499" y="31748"/>
            <a:ext cx="12191979" cy="682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89AB0ADB-8DBB-9E35-4633-8DD310232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D0ABCA-924E-AA91-9617-2A819009D298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2956C-653F-D816-85D2-CF9D84727B46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AC8242C3-4E34-FFCB-5E51-D95603AFA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00716AD-B461-6271-7E02-5C1D596CE450}"/>
              </a:ext>
            </a:extLst>
          </p:cNvPr>
          <p:cNvSpPr txBox="1"/>
          <p:nvPr/>
        </p:nvSpPr>
        <p:spPr>
          <a:xfrm>
            <a:off x="1424641" y="165641"/>
            <a:ext cx="93427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Recommendations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95CF249-F837-A7BE-BE82-6F836B9D3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63385-4AD7-357E-061C-66F21BBCD1EB}"/>
              </a:ext>
            </a:extLst>
          </p:cNvPr>
          <p:cNvSpPr txBox="1"/>
          <p:nvPr/>
        </p:nvSpPr>
        <p:spPr>
          <a:xfrm>
            <a:off x="-15479" y="1188176"/>
            <a:ext cx="1167809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Launch targeted marketing by age, gender, and location.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🌆 Focus campaigns in urban and high-claim areas.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📢 Promote high-performing policy types like Health and Life Insurance.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⏳ Reduce claim settlement time with better internal workflows.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🧾 Monitor high-claim customers closely for risk management.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📅 Use monthly and city-wise trends to time promotions smartly.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💸 Offer incentives for digital payments to reduce failures.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🔁 Encourage flexible payment plans for better customer retention.</a:t>
            </a:r>
          </a:p>
          <a:p>
            <a:pPr algn="ctr"/>
            <a:r>
              <a:rPr lang="en-US" sz="28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📍 Track and boost performance in top revenue-generating zones.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122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98B4EF-12C1-5CB1-9961-E8123DEFE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6F9F74F9-D561-97FD-B6BB-4A74F147D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86574052-583E-FE93-C039-7D65FEF22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4134E204-E563-7C10-099F-A8FBDF64E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60722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4CE82BC8-9216-3116-7888-CD93B7F3D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406CE3-1945-2F26-2343-F8035CF5147A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6159AB-5C5C-F2B6-A602-E89391FB1C3F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E4CCBED3-C64F-13BA-7558-9319893A9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B77FF8-E34F-00D3-107F-058CE88F0637}"/>
              </a:ext>
            </a:extLst>
          </p:cNvPr>
          <p:cNvSpPr txBox="1"/>
          <p:nvPr/>
        </p:nvSpPr>
        <p:spPr>
          <a:xfrm>
            <a:off x="249037" y="329956"/>
            <a:ext cx="8302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🕒 Active vs. Expired Policies (Dynamic Status Check)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FE36DB-F630-3ADA-E316-9B70A14873A6}"/>
              </a:ext>
            </a:extLst>
          </p:cNvPr>
          <p:cNvSpPr txBox="1"/>
          <p:nvPr/>
        </p:nvSpPr>
        <p:spPr>
          <a:xfrm>
            <a:off x="249037" y="2682986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🔁 Payment Frequency Patterns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96ACE8-DF78-6B6E-510E-3A1592E30538}"/>
              </a:ext>
            </a:extLst>
          </p:cNvPr>
          <p:cNvSpPr txBox="1"/>
          <p:nvPr/>
        </p:nvSpPr>
        <p:spPr>
          <a:xfrm>
            <a:off x="268299" y="4618337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📅 Monthly Policy Issuance Trend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B06D7-4476-198B-54BE-2D98AE662F3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3755" y="946050"/>
            <a:ext cx="6420746" cy="14975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1BEF10-AB23-21BC-9938-D4A770EE948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99772" y="1663637"/>
            <a:ext cx="2253179" cy="5141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1F29CF-6A4E-0B5C-6221-2E7CB996391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3755" y="3403193"/>
            <a:ext cx="5896798" cy="9240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2C57FE-E222-D8ED-27B3-221764966CC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25637" y="2768412"/>
            <a:ext cx="2691585" cy="14342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398191-DFB2-C249-8F31-B7EE76E2BE5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7702" y="5178223"/>
            <a:ext cx="6536799" cy="14575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9C8D944-8A75-E933-EFCC-07201EB62EFE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31152" y="4792066"/>
            <a:ext cx="2639737" cy="1881994"/>
          </a:xfrm>
          <a:prstGeom prst="rect">
            <a:avLst/>
          </a:prstGeom>
        </p:spPr>
      </p:pic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A43B73FB-9A7A-ABCF-3416-50FB8F8283D9}"/>
              </a:ext>
            </a:extLst>
          </p:cNvPr>
          <p:cNvSpPr/>
          <p:nvPr/>
        </p:nvSpPr>
        <p:spPr>
          <a:xfrm>
            <a:off x="7592156" y="535376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4E996FAF-9169-5785-96FA-3DBCE38A9906}"/>
              </a:ext>
            </a:extLst>
          </p:cNvPr>
          <p:cNvSpPr/>
          <p:nvPr/>
        </p:nvSpPr>
        <p:spPr>
          <a:xfrm>
            <a:off x="7546257" y="1449466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DB10ECAF-92EC-CBB4-350D-89E4AA04BD51}"/>
              </a:ext>
            </a:extLst>
          </p:cNvPr>
          <p:cNvSpPr/>
          <p:nvPr/>
        </p:nvSpPr>
        <p:spPr>
          <a:xfrm>
            <a:off x="7436394" y="319258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4472D3-D112-90F8-1AA8-9E36B0F8A6B7}"/>
              </a:ext>
            </a:extLst>
          </p:cNvPr>
          <p:cNvSpPr txBox="1"/>
          <p:nvPr/>
        </p:nvSpPr>
        <p:spPr>
          <a:xfrm>
            <a:off x="8680047" y="972192"/>
            <a:ext cx="31418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Track current active and </a:t>
            </a:r>
          </a:p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expired policies as of today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4E1EFF-CA4A-1EF0-74F0-1A4FFE45B85A}"/>
              </a:ext>
            </a:extLst>
          </p:cNvPr>
          <p:cNvSpPr txBox="1"/>
          <p:nvPr/>
        </p:nvSpPr>
        <p:spPr>
          <a:xfrm>
            <a:off x="9095053" y="2233628"/>
            <a:ext cx="2575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Distribution of policies</a:t>
            </a:r>
          </a:p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based on payment cycles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676E7B-DDA9-9601-A596-CE16E9FBA7E4}"/>
              </a:ext>
            </a:extLst>
          </p:cNvPr>
          <p:cNvSpPr txBox="1"/>
          <p:nvPr/>
        </p:nvSpPr>
        <p:spPr>
          <a:xfrm>
            <a:off x="7996269" y="4214139"/>
            <a:ext cx="4509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New policies issued over</a:t>
            </a:r>
          </a:p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each month to spot trends</a:t>
            </a:r>
          </a:p>
        </p:txBody>
      </p:sp>
    </p:spTree>
    <p:extLst>
      <p:ext uri="{BB962C8B-B14F-4D97-AF65-F5344CB8AC3E}">
        <p14:creationId xmlns:p14="http://schemas.microsoft.com/office/powerpoint/2010/main" val="1523131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4B357C-48AC-A894-D6A3-0B597A997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CD3FE24E-9B9F-1C3D-EDFE-FC4CF5F66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527BA024-78F8-80A8-8D8F-FB2BBA700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2616D800-327F-DE7C-5827-0C2CA27F4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60722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234FF890-FE93-708B-1660-959FED933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810CA2-B24A-6F50-69C5-88F0F0E110DB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B1A9AB-29C5-87C1-CBFC-F7940AE600FD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C86EEFEA-7440-2158-2CFD-4E6851B49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32C5E16-5A49-F70F-1485-E7AAD2F19F79}"/>
              </a:ext>
            </a:extLst>
          </p:cNvPr>
          <p:cNvSpPr txBox="1"/>
          <p:nvPr/>
        </p:nvSpPr>
        <p:spPr>
          <a:xfrm>
            <a:off x="7749" y="317978"/>
            <a:ext cx="8302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🔄 Policy Renewal Performance by Year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7A6BF2-8EF4-F03D-CBAA-C8CEC3D4D1C0}"/>
              </a:ext>
            </a:extLst>
          </p:cNvPr>
          <p:cNvSpPr txBox="1"/>
          <p:nvPr/>
        </p:nvSpPr>
        <p:spPr>
          <a:xfrm>
            <a:off x="-49959" y="3161597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📏 Average Tenure of Policies (in Years)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16EE06-028D-88B8-1558-1DC5FD8ABB91}"/>
              </a:ext>
            </a:extLst>
          </p:cNvPr>
          <p:cNvSpPr txBox="1"/>
          <p:nvPr/>
        </p:nvSpPr>
        <p:spPr>
          <a:xfrm>
            <a:off x="111183" y="5166381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📈 Policy Growth by Year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78D931FD-5966-24FC-B32C-E3C4FDE290EB}"/>
              </a:ext>
            </a:extLst>
          </p:cNvPr>
          <p:cNvSpPr/>
          <p:nvPr/>
        </p:nvSpPr>
        <p:spPr>
          <a:xfrm>
            <a:off x="7592156" y="535376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4EC99BE3-7D53-3F89-D7AE-3D8FD72F3479}"/>
              </a:ext>
            </a:extLst>
          </p:cNvPr>
          <p:cNvSpPr/>
          <p:nvPr/>
        </p:nvSpPr>
        <p:spPr>
          <a:xfrm>
            <a:off x="7335187" y="148565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280FE7FE-F5C0-8C05-D930-30D2DC7FB00D}"/>
              </a:ext>
            </a:extLst>
          </p:cNvPr>
          <p:cNvSpPr/>
          <p:nvPr/>
        </p:nvSpPr>
        <p:spPr>
          <a:xfrm>
            <a:off x="7436394" y="319258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C96586-D9E9-571D-B17F-CD246F0F91DB}"/>
              </a:ext>
            </a:extLst>
          </p:cNvPr>
          <p:cNvSpPr txBox="1"/>
          <p:nvPr/>
        </p:nvSpPr>
        <p:spPr>
          <a:xfrm>
            <a:off x="8592801" y="131724"/>
            <a:ext cx="31418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Track yearly renewal and retention rates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E2860F-BA95-8AC1-2377-9E97E9099047}"/>
              </a:ext>
            </a:extLst>
          </p:cNvPr>
          <p:cNvSpPr txBox="1"/>
          <p:nvPr/>
        </p:nvSpPr>
        <p:spPr>
          <a:xfrm>
            <a:off x="8653982" y="2971550"/>
            <a:ext cx="2575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How long customers usually hold a policy</a:t>
            </a:r>
            <a:endParaRPr lang="en-US" sz="1400" b="1" dirty="0">
              <a:solidFill>
                <a:srgbClr val="FFFF99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DF05EB-8801-E9B8-916A-4FBB0B4DEF8B}"/>
              </a:ext>
            </a:extLst>
          </p:cNvPr>
          <p:cNvSpPr txBox="1"/>
          <p:nvPr/>
        </p:nvSpPr>
        <p:spPr>
          <a:xfrm>
            <a:off x="7996269" y="4214139"/>
            <a:ext cx="4509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Annual trend of policy issuance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BEFC5-647D-C572-F4F2-4C3E6157BF1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2103" y="974252"/>
            <a:ext cx="6728756" cy="2052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78BD71-C5D9-26AC-7DB6-E4F9C5560CF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86533" y="865809"/>
            <a:ext cx="3781953" cy="1894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A7CBA4-ECD3-142E-F806-C03E313CDC3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3075" y="3866462"/>
            <a:ext cx="6906589" cy="12288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B5078B8-87ED-79C2-7922-4B6DB9175B96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24063" y="3572580"/>
            <a:ext cx="1295581" cy="4382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19BA76-0E12-446A-E558-C42080648D10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3075" y="5716664"/>
            <a:ext cx="7192379" cy="105259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526AE2-ABFA-3DC7-EC75-A3C9BF81D08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24063" y="4521916"/>
            <a:ext cx="2118000" cy="219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15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151610-5D3D-BF7A-69B8-45E253329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D010C745-790C-FC82-E4A1-9AC1AC6BE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E8C64070-59FF-93ED-310B-FD129F606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933D5062-7362-1E9C-637E-B76819D19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160722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C372A3F6-9928-9B18-02CE-40E0A29D6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157C5F-9177-034C-CB7D-C40462B93BA7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D997CA-7C43-B461-A2DA-03E8ED938B5B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91BA0570-B57D-A0B4-11C3-D601ADD02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5626A92-9F91-4A18-B74E-C092BC5B21A1}"/>
              </a:ext>
            </a:extLst>
          </p:cNvPr>
          <p:cNvSpPr txBox="1"/>
          <p:nvPr/>
        </p:nvSpPr>
        <p:spPr>
          <a:xfrm>
            <a:off x="7749" y="317978"/>
            <a:ext cx="8302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⚠️ Risk Score Analysis by Policy Type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40D523-D0F4-C37E-54D7-1DE2B3CBE03C}"/>
              </a:ext>
            </a:extLst>
          </p:cNvPr>
          <p:cNvSpPr txBox="1"/>
          <p:nvPr/>
        </p:nvSpPr>
        <p:spPr>
          <a:xfrm>
            <a:off x="-49959" y="3161597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Discounts vs. Coverage Insights</a:t>
            </a: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B75B4ABA-3E7D-EED4-0158-D20AF1895AA4}"/>
              </a:ext>
            </a:extLst>
          </p:cNvPr>
          <p:cNvSpPr/>
          <p:nvPr/>
        </p:nvSpPr>
        <p:spPr>
          <a:xfrm>
            <a:off x="7335187" y="1485654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383A5720-1C59-3875-BD59-87E11D9A6504}"/>
              </a:ext>
            </a:extLst>
          </p:cNvPr>
          <p:cNvSpPr/>
          <p:nvPr/>
        </p:nvSpPr>
        <p:spPr>
          <a:xfrm>
            <a:off x="7111100" y="4362217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486290-0510-EF96-45F3-7DF048FE6F28}"/>
              </a:ext>
            </a:extLst>
          </p:cNvPr>
          <p:cNvSpPr txBox="1"/>
          <p:nvPr/>
        </p:nvSpPr>
        <p:spPr>
          <a:xfrm>
            <a:off x="8332682" y="657402"/>
            <a:ext cx="31418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Average risk score linked with each policy category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7E5FD8-D240-9242-9505-4288E269B954}"/>
              </a:ext>
            </a:extLst>
          </p:cNvPr>
          <p:cNvSpPr txBox="1"/>
          <p:nvPr/>
        </p:nvSpPr>
        <p:spPr>
          <a:xfrm>
            <a:off x="8788234" y="3221762"/>
            <a:ext cx="25758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rgbClr val="FFFF9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Compare average discounts and coverage across policy types</a:t>
            </a:r>
            <a:endParaRPr lang="en-US" sz="1400" b="1" dirty="0">
              <a:solidFill>
                <a:srgbClr val="FFFF99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499E9-A3EC-769F-9A25-D52E3C7848C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7470" y="1122214"/>
            <a:ext cx="5915851" cy="1457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3620D2-0754-F223-639B-56059333EA1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3800" y="1417132"/>
            <a:ext cx="1867161" cy="11907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064CD7-518C-C4D2-0C23-FE77CEBFF64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7930" y="3893092"/>
            <a:ext cx="5591955" cy="23691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28760F6-333D-931D-E649-2C045A8CD07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45746" y="4385048"/>
            <a:ext cx="3067478" cy="13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61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0D4C8C-2AD3-FF07-5156-904BD591E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F6F534AE-7E63-4A5A-389E-D876B19A9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75CF1883-684D-E66A-206A-BE0AEC5CD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A156F441-902C-5F3D-CD31-2E2510D85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7749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12652899-D9D5-12FC-CCB3-5980F6D23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8ADF95-193C-3759-F9FB-CB3C4022EB54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3E3B61-A87F-C183-B24C-A224DB6644F1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3BCC5872-0F19-4FD4-3630-1EE28F367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3CF7CD0-678D-F20A-FADB-37EE8423115A}"/>
              </a:ext>
            </a:extLst>
          </p:cNvPr>
          <p:cNvSpPr txBox="1"/>
          <p:nvPr/>
        </p:nvSpPr>
        <p:spPr>
          <a:xfrm>
            <a:off x="482919" y="883426"/>
            <a:ext cx="11709081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📊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Top Policy Types Dominate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 few policy types contribute the most to total premium and coverage.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🟢 Majority Policies Are Active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Most policies are still within their term; however, expired policies highlight renewal gaps.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📆 Policy Sales Show Seasonal Trends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Certain months consistently see higher policy issuance.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🧮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Short Average Policy Tenure</a:t>
            </a:r>
            <a:b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Indicates scope to increase customer lifecycle and satisfaction.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⚠️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High-Risk Policies Identified</a:t>
            </a:r>
            <a:b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Risk scores vary by policy type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—valuable for targeting.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💸 Monthly Payments Preferred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Most policies use monthly frequency, affecting cash flow stability.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32EBD2D-6467-CCA5-913D-3D6619EFADE3}"/>
              </a:ext>
            </a:extLst>
          </p:cNvPr>
          <p:cNvSpPr txBox="1"/>
          <p:nvPr/>
        </p:nvSpPr>
        <p:spPr>
          <a:xfrm>
            <a:off x="2377337" y="0"/>
            <a:ext cx="80350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💡 Insights &amp; Key Findings</a:t>
            </a:r>
          </a:p>
        </p:txBody>
      </p:sp>
    </p:spTree>
    <p:extLst>
      <p:ext uri="{BB962C8B-B14F-4D97-AF65-F5344CB8AC3E}">
        <p14:creationId xmlns:p14="http://schemas.microsoft.com/office/powerpoint/2010/main" val="3824526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94C234-EBCF-71E4-1F67-A2CBFFC40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3445386E-8911-F8EB-9BA5-F3962F18E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3F619682-5219-1133-4B88-B821C3AE0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A711A11B-F9FD-6351-6A77-8CC863A70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-82823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7E8886B8-16BB-03A3-D6D4-54ECF2D4D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FFC0CA-27FC-7B56-90C3-1171C8EBD0D2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645FF-D69A-3D91-60B1-89386C21873C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DBFD39D2-C7FB-0A74-A1A0-E60DBA5E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2CCAADC-E9A9-CC83-C5E7-E0244538BEB6}"/>
              </a:ext>
            </a:extLst>
          </p:cNvPr>
          <p:cNvSpPr txBox="1"/>
          <p:nvPr/>
        </p:nvSpPr>
        <p:spPr>
          <a:xfrm>
            <a:off x="1424641" y="165641"/>
            <a:ext cx="93427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🎯 Recommendations &amp; Conclusion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F3A5DB5-C764-4FD4-A9BB-0724DDA8D2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302" y="875382"/>
            <a:ext cx="11645999" cy="5816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🔄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 Retention Campaigns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Engage customers before expiry with personalized renewal offers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📢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Promote High-Premium Policy Types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Focus marketing on top-performing policies for better returns.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✂️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 Discount Strategies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Revisit high-discount policies to protect profitability.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📆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Encourage Annual Payments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Offer incentives for annual payment plans to improve retention.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🧠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High-Risk Segments Wisely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Use insights for tailored coverage or additional 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🕐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Leverage Seasonal Peaks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CC"/>
                </a:solidFill>
                <a:effectLst/>
                <a:latin typeface="Arial" panose="020B0604020202020204" pitchFamily="34" charset="0"/>
              </a:rPr>
              <a:t>Align promotions with months showing higher sales trends.</a:t>
            </a:r>
          </a:p>
        </p:txBody>
      </p:sp>
    </p:spTree>
    <p:extLst>
      <p:ext uri="{BB962C8B-B14F-4D97-AF65-F5344CB8AC3E}">
        <p14:creationId xmlns:p14="http://schemas.microsoft.com/office/powerpoint/2010/main" val="1376790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D8A557-DBB2-91F0-B27E-51238820F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B914E2F3-394C-D070-D348-7DFCFB772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18A131FE-982E-EE70-7DF4-7880727F2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7170" name="Picture 2" descr="Free Vector insurance services concept. abstract 3d sphere or globe with icons in hand.">
            <a:extLst>
              <a:ext uri="{FF2B5EF4-FFF2-40B4-BE49-F238E27FC236}">
                <a16:creationId xmlns:a16="http://schemas.microsoft.com/office/drawing/2014/main" id="{FEEF39F5-0B4E-7B71-D0DA-3A1078AC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58"/>
          <a:stretch/>
        </p:blipFill>
        <p:spPr bwMode="auto">
          <a:xfrm>
            <a:off x="7749" y="0"/>
            <a:ext cx="121919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6" name="Rectangle 7205">
            <a:extLst>
              <a:ext uri="{FF2B5EF4-FFF2-40B4-BE49-F238E27FC236}">
                <a16:creationId xmlns:a16="http://schemas.microsoft.com/office/drawing/2014/main" id="{9D7ADC58-D843-A389-6278-D06D49265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A912EE-F511-15D9-5F4C-56E94BA9BB54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AFC96-D081-9CC9-8C35-8085CC97770B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D439029E-EBDF-1285-86A9-159A58781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2032367-479D-541B-C619-ABBEA585F7BB}"/>
              </a:ext>
            </a:extLst>
          </p:cNvPr>
          <p:cNvSpPr txBox="1"/>
          <p:nvPr/>
        </p:nvSpPr>
        <p:spPr>
          <a:xfrm>
            <a:off x="249037" y="158406"/>
            <a:ext cx="111221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Algerian" panose="04020705040A02060702" pitchFamily="82" charset="0"/>
              </a:rPr>
              <a:t>🧑‍💼  Customer Demographics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AA2A3D-FF62-B9A0-2967-4D889BCD6AA4}"/>
              </a:ext>
            </a:extLst>
          </p:cNvPr>
          <p:cNvSpPr txBox="1"/>
          <p:nvPr/>
        </p:nvSpPr>
        <p:spPr>
          <a:xfrm>
            <a:off x="356614" y="1053929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🏙️ Top 10 Cities by Customer Count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9A6CCA-561F-510A-CFC9-6CC06D6697C9}"/>
              </a:ext>
            </a:extLst>
          </p:cNvPr>
          <p:cNvSpPr txBox="1"/>
          <p:nvPr/>
        </p:nvSpPr>
        <p:spPr>
          <a:xfrm>
            <a:off x="249037" y="3022713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🚻 Customer Distribution by Gender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CCC307-2017-91D2-EFC6-650250546A61}"/>
              </a:ext>
            </a:extLst>
          </p:cNvPr>
          <p:cNvSpPr txBox="1"/>
          <p:nvPr/>
        </p:nvSpPr>
        <p:spPr>
          <a:xfrm>
            <a:off x="199876" y="4801603"/>
            <a:ext cx="66668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👶👵 Customer Distribution by Age Group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5F7483FA-B56C-9D42-68D3-BB67CBF51748}"/>
              </a:ext>
            </a:extLst>
          </p:cNvPr>
          <p:cNvSpPr/>
          <p:nvPr/>
        </p:nvSpPr>
        <p:spPr>
          <a:xfrm>
            <a:off x="7570076" y="1995496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369AF535-AE6B-6AED-7731-ED1406EA7D83}"/>
              </a:ext>
            </a:extLst>
          </p:cNvPr>
          <p:cNvSpPr/>
          <p:nvPr/>
        </p:nvSpPr>
        <p:spPr>
          <a:xfrm>
            <a:off x="7450127" y="3819320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3685D45B-6D32-945A-5897-87E1456B9B88}"/>
              </a:ext>
            </a:extLst>
          </p:cNvPr>
          <p:cNvSpPr/>
          <p:nvPr/>
        </p:nvSpPr>
        <p:spPr>
          <a:xfrm>
            <a:off x="7583425" y="5491961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6A9EC5-25D4-966D-2656-EF67B2A4BCBC}"/>
              </a:ext>
            </a:extLst>
          </p:cNvPr>
          <p:cNvSpPr txBox="1"/>
          <p:nvPr/>
        </p:nvSpPr>
        <p:spPr>
          <a:xfrm>
            <a:off x="9025182" y="876227"/>
            <a:ext cx="2771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Distribution of customers across top-performing cities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22A943-CEE0-E061-2E98-46DDB62A61B3}"/>
              </a:ext>
            </a:extLst>
          </p:cNvPr>
          <p:cNvSpPr txBox="1"/>
          <p:nvPr/>
        </p:nvSpPr>
        <p:spPr>
          <a:xfrm>
            <a:off x="8900007" y="3290416"/>
            <a:ext cx="2771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Male vs Female split among total customers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CDC374C-22DC-AB44-372B-BF7827EE18D4}"/>
              </a:ext>
            </a:extLst>
          </p:cNvPr>
          <p:cNvSpPr txBox="1"/>
          <p:nvPr/>
        </p:nvSpPr>
        <p:spPr>
          <a:xfrm>
            <a:off x="8865201" y="4832934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Which age groups are most insured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1A7831-9E05-10E9-F58E-53B602500CA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5322" y="1581348"/>
            <a:ext cx="6887536" cy="1399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4B84E9-8DEC-74FA-B56B-37A6D3D727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99187" y="1493091"/>
            <a:ext cx="2423113" cy="15925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FD957A-71B2-D1E2-2CDE-46B1803474B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9700" y="3551137"/>
            <a:ext cx="6666842" cy="11622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8EA954-5A02-25F2-D84B-BA4C5BF3B88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20927" y="3826080"/>
            <a:ext cx="1714739" cy="8478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424799-A2C9-ACA6-16F3-DE25F3E0CE4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9700" y="5351675"/>
            <a:ext cx="6506483" cy="136072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DF6B420-2485-DACC-D8CD-9113305F2070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00007" y="5473978"/>
            <a:ext cx="2848373" cy="123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04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4D4697-8F39-A5A7-28A0-8229AA699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02" name="Straight Connector 7201">
            <a:extLst>
              <a:ext uri="{FF2B5EF4-FFF2-40B4-BE49-F238E27FC236}">
                <a16:creationId xmlns:a16="http://schemas.microsoft.com/office/drawing/2014/main" id="{6C56F7AC-D986-FFE2-D1F5-80D6C271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204" name="Rectangle 7203">
            <a:extLst>
              <a:ext uri="{FF2B5EF4-FFF2-40B4-BE49-F238E27FC236}">
                <a16:creationId xmlns:a16="http://schemas.microsoft.com/office/drawing/2014/main" id="{34585FE2-ABDD-DC8B-90F7-2D40E2286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7206" name="Rectangle 7205">
            <a:extLst>
              <a:ext uri="{FF2B5EF4-FFF2-40B4-BE49-F238E27FC236}">
                <a16:creationId xmlns:a16="http://schemas.microsoft.com/office/drawing/2014/main" id="{A48C3D3C-0725-0DFD-4E5B-1BB938B19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928A8-D49D-0C06-221F-9DC9F58D86EB}"/>
              </a:ext>
            </a:extLst>
          </p:cNvPr>
          <p:cNvSpPr txBox="1"/>
          <p:nvPr/>
        </p:nvSpPr>
        <p:spPr>
          <a:xfrm>
            <a:off x="356614" y="5623751"/>
            <a:ext cx="8194529" cy="1109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A967A-ACAF-11EE-02EF-31D71047735E}"/>
              </a:ext>
            </a:extLst>
          </p:cNvPr>
          <p:cNvSpPr txBox="1"/>
          <p:nvPr/>
        </p:nvSpPr>
        <p:spPr>
          <a:xfrm>
            <a:off x="8308323" y="5863030"/>
            <a:ext cx="3527062" cy="870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  <a:buSzPct val="87000"/>
            </a:pPr>
            <a:endParaRPr lang="en-US" sz="1200" b="1" cap="all" spc="300" dirty="0"/>
          </a:p>
        </p:txBody>
      </p:sp>
      <p:cxnSp>
        <p:nvCxnSpPr>
          <p:cNvPr id="7208" name="Straight Connector 7207">
            <a:extLst>
              <a:ext uri="{FF2B5EF4-FFF2-40B4-BE49-F238E27FC236}">
                <a16:creationId xmlns:a16="http://schemas.microsoft.com/office/drawing/2014/main" id="{EC7FC9CF-7E43-8F29-C384-56CDCD94B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8323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D764331-19D5-025F-552A-216435C36D4B}"/>
              </a:ext>
            </a:extLst>
          </p:cNvPr>
          <p:cNvSpPr txBox="1"/>
          <p:nvPr/>
        </p:nvSpPr>
        <p:spPr>
          <a:xfrm>
            <a:off x="356614" y="425194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💍 Distribution by Marital Status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7AE2D2-2CE8-9010-B9C1-1DDF4CFC652C}"/>
              </a:ext>
            </a:extLst>
          </p:cNvPr>
          <p:cNvSpPr txBox="1"/>
          <p:nvPr/>
        </p:nvSpPr>
        <p:spPr>
          <a:xfrm>
            <a:off x="268299" y="1912053"/>
            <a:ext cx="6306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🔄 Policy Type Preference by Age Group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CC4B63-833A-F32F-4A71-010BF4070B01}"/>
              </a:ext>
            </a:extLst>
          </p:cNvPr>
          <p:cNvSpPr txBox="1"/>
          <p:nvPr/>
        </p:nvSpPr>
        <p:spPr>
          <a:xfrm>
            <a:off x="208757" y="4174355"/>
            <a:ext cx="6091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💎 Top 7 Customers by Premium Paid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ECF26974-AEAD-519E-072E-DF54E22788FF}"/>
              </a:ext>
            </a:extLst>
          </p:cNvPr>
          <p:cNvSpPr/>
          <p:nvPr/>
        </p:nvSpPr>
        <p:spPr>
          <a:xfrm>
            <a:off x="7425302" y="1063135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E4234E4D-9812-9CC7-8CBA-B29AC8592409}"/>
              </a:ext>
            </a:extLst>
          </p:cNvPr>
          <p:cNvSpPr/>
          <p:nvPr/>
        </p:nvSpPr>
        <p:spPr>
          <a:xfrm>
            <a:off x="7393857" y="3025989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223BCC9A-041F-A55F-92E9-78A0FA4BAC7B}"/>
              </a:ext>
            </a:extLst>
          </p:cNvPr>
          <p:cNvSpPr/>
          <p:nvPr/>
        </p:nvSpPr>
        <p:spPr>
          <a:xfrm>
            <a:off x="7310858" y="5251207"/>
            <a:ext cx="914466" cy="86136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0CBB8F2-CEF3-990A-C79B-887E64048708}"/>
              </a:ext>
            </a:extLst>
          </p:cNvPr>
          <p:cNvSpPr txBox="1"/>
          <p:nvPr/>
        </p:nvSpPr>
        <p:spPr>
          <a:xfrm>
            <a:off x="8701160" y="136290"/>
            <a:ext cx="27711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Understanding the marital status of policyholders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4AFC1D-27BF-1E33-04F3-5796AF74B1DE}"/>
              </a:ext>
            </a:extLst>
          </p:cNvPr>
          <p:cNvSpPr txBox="1"/>
          <p:nvPr/>
        </p:nvSpPr>
        <p:spPr>
          <a:xfrm>
            <a:off x="8615455" y="1914145"/>
            <a:ext cx="2771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Which age groups prefer which policy types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FFCC"/>
              </a:solidFill>
              <a:effectLst/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C76933-28CE-CC02-C048-CEF005080DF0}"/>
              </a:ext>
            </a:extLst>
          </p:cNvPr>
          <p:cNvSpPr txBox="1"/>
          <p:nvPr/>
        </p:nvSpPr>
        <p:spPr>
          <a:xfrm>
            <a:off x="8572077" y="4614108"/>
            <a:ext cx="3071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C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Customers contributing the highest premium amounts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6CA18DE-C51C-6682-5EB4-9F947F324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contributing the highest premium amounts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256416-5D3B-9CE6-696C-D94889057EE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4543" y="1063135"/>
            <a:ext cx="6696217" cy="6382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3A0606-986C-CA8F-1E3F-149A6AAC28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93049" y="834083"/>
            <a:ext cx="2429214" cy="9037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206943-1AC5-B78F-9FEB-FD8FB81DBA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8081" y="2751033"/>
            <a:ext cx="6792680" cy="11622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604FF7-CC9A-B927-D03D-DBD5153903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641419" y="2489980"/>
            <a:ext cx="3071157" cy="20131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415180F-F478-5662-D608-62E499CDBD5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4364" y="4838960"/>
            <a:ext cx="6315956" cy="17337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ACB3187-C461-65C9-3C92-29ACA53DD7A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0601" y="5191282"/>
            <a:ext cx="3483091" cy="153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62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1455</Words>
  <Application>Microsoft Office PowerPoint</Application>
  <PresentationFormat>Widescreen</PresentationFormat>
  <Paragraphs>188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ADLaM Display</vt:lpstr>
      <vt:lpstr>Algerian</vt:lpstr>
      <vt:lpstr>Arial</vt:lpstr>
      <vt:lpstr>Avenir Next LT Pro</vt:lpstr>
      <vt:lpstr>Grandview Display</vt:lpstr>
      <vt:lpstr>DashVTI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konni devi</dc:creator>
  <cp:lastModifiedBy>konni devi</cp:lastModifiedBy>
  <cp:revision>3</cp:revision>
  <dcterms:created xsi:type="dcterms:W3CDTF">2025-04-15T13:55:22Z</dcterms:created>
  <dcterms:modified xsi:type="dcterms:W3CDTF">2025-04-17T07:57:07Z</dcterms:modified>
</cp:coreProperties>
</file>

<file path=docProps/thumbnail.jpeg>
</file>